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9" r:id="rId3"/>
    <p:sldId id="258" r:id="rId4"/>
    <p:sldId id="263" r:id="rId5"/>
    <p:sldId id="264" r:id="rId6"/>
    <p:sldId id="262" r:id="rId7"/>
    <p:sldId id="265" r:id="rId8"/>
    <p:sldId id="266" r:id="rId9"/>
    <p:sldId id="271" r:id="rId10"/>
    <p:sldId id="272" r:id="rId11"/>
    <p:sldId id="268" r:id="rId12"/>
    <p:sldId id="269" r:id="rId13"/>
    <p:sldId id="270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6EADE2-CF37-4042-A19E-DF8B70BAEECA}" v="29" dt="2024-09-26T11:05:13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6E527D-485C-49F2-9AD4-F72231EC6D6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78F87A-8AED-4C7A-8DC1-0DCEC3519EFA}">
      <dgm:prSet/>
      <dgm:spPr/>
      <dgm:t>
        <a:bodyPr/>
        <a:lstStyle/>
        <a:p>
          <a:r>
            <a:rPr lang="en-US"/>
            <a:t>OOTF's mission is to advocate, educate, and support change for all people with disabilities by ensuring their rights to participate in a thriving community life.</a:t>
          </a:r>
        </a:p>
      </dgm:t>
    </dgm:pt>
    <dgm:pt modelId="{9400FCBC-56E0-43B3-B527-2F7D73100164}" type="parTrans" cxnId="{D40FCF0E-7DF1-48DC-A6F2-7E42E9A03EB7}">
      <dgm:prSet/>
      <dgm:spPr/>
      <dgm:t>
        <a:bodyPr/>
        <a:lstStyle/>
        <a:p>
          <a:endParaRPr lang="en-US"/>
        </a:p>
      </dgm:t>
    </dgm:pt>
    <dgm:pt modelId="{51CAF27B-E875-4ECF-B77B-6108DCB623C0}" type="sibTrans" cxnId="{D40FCF0E-7DF1-48DC-A6F2-7E42E9A03EB7}">
      <dgm:prSet/>
      <dgm:spPr/>
      <dgm:t>
        <a:bodyPr/>
        <a:lstStyle/>
        <a:p>
          <a:endParaRPr lang="en-US"/>
        </a:p>
      </dgm:t>
    </dgm:pt>
    <dgm:pt modelId="{E9241BFD-DECD-4533-B0B1-4BC5515F0E35}">
      <dgm:prSet/>
      <dgm:spPr/>
      <dgm:t>
        <a:bodyPr/>
        <a:lstStyle/>
        <a:p>
          <a:r>
            <a:rPr lang="en-US" i="0"/>
            <a:t>Ohioans with disabilities shall have access to inclusive, integrated, and person-centered services and support tailored to their individual needs to live independently in the community.</a:t>
          </a:r>
          <a:endParaRPr lang="en-US"/>
        </a:p>
      </dgm:t>
    </dgm:pt>
    <dgm:pt modelId="{06140EFF-B1E6-4750-9906-CF3D4F2F91C2}" type="parTrans" cxnId="{BEEA23F9-9949-48F5-91F4-7F6F113635F8}">
      <dgm:prSet/>
      <dgm:spPr/>
      <dgm:t>
        <a:bodyPr/>
        <a:lstStyle/>
        <a:p>
          <a:endParaRPr lang="en-US"/>
        </a:p>
      </dgm:t>
    </dgm:pt>
    <dgm:pt modelId="{2EF0F200-2B16-43E8-A273-2EA6C671AC6C}" type="sibTrans" cxnId="{BEEA23F9-9949-48F5-91F4-7F6F113635F8}">
      <dgm:prSet/>
      <dgm:spPr/>
      <dgm:t>
        <a:bodyPr/>
        <a:lstStyle/>
        <a:p>
          <a:endParaRPr lang="en-US"/>
        </a:p>
      </dgm:t>
    </dgm:pt>
    <dgm:pt modelId="{F5BD5A36-3096-4E3F-995A-CC3DBC4A7D94}" type="pres">
      <dgm:prSet presAssocID="{A16E527D-485C-49F2-9AD4-F72231EC6D6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E25C91B-7E00-4B0D-9721-BB65962E9007}" type="pres">
      <dgm:prSet presAssocID="{F178F87A-8AED-4C7A-8DC1-0DCEC3519EFA}" presName="hierRoot1" presStyleCnt="0"/>
      <dgm:spPr/>
    </dgm:pt>
    <dgm:pt modelId="{F23256BA-A3D9-4003-84D3-5BB29241FF67}" type="pres">
      <dgm:prSet presAssocID="{F178F87A-8AED-4C7A-8DC1-0DCEC3519EFA}" presName="composite" presStyleCnt="0"/>
      <dgm:spPr/>
    </dgm:pt>
    <dgm:pt modelId="{54DA85D1-2FD5-45D1-A51F-3627148F1120}" type="pres">
      <dgm:prSet presAssocID="{F178F87A-8AED-4C7A-8DC1-0DCEC3519EFA}" presName="background" presStyleLbl="node0" presStyleIdx="0" presStyleCnt="2"/>
      <dgm:spPr/>
    </dgm:pt>
    <dgm:pt modelId="{6FA87526-0173-4DC4-9496-46F3EEB3B495}" type="pres">
      <dgm:prSet presAssocID="{F178F87A-8AED-4C7A-8DC1-0DCEC3519EFA}" presName="text" presStyleLbl="fgAcc0" presStyleIdx="0" presStyleCnt="2">
        <dgm:presLayoutVars>
          <dgm:chPref val="3"/>
        </dgm:presLayoutVars>
      </dgm:prSet>
      <dgm:spPr/>
    </dgm:pt>
    <dgm:pt modelId="{59428E01-C06B-4EAC-A975-607ECB935585}" type="pres">
      <dgm:prSet presAssocID="{F178F87A-8AED-4C7A-8DC1-0DCEC3519EFA}" presName="hierChild2" presStyleCnt="0"/>
      <dgm:spPr/>
    </dgm:pt>
    <dgm:pt modelId="{EAE4F569-0CA4-4DA9-9680-8E209A10D0DD}" type="pres">
      <dgm:prSet presAssocID="{E9241BFD-DECD-4533-B0B1-4BC5515F0E35}" presName="hierRoot1" presStyleCnt="0"/>
      <dgm:spPr/>
    </dgm:pt>
    <dgm:pt modelId="{8A9FB684-D031-4F95-A701-963997FBC313}" type="pres">
      <dgm:prSet presAssocID="{E9241BFD-DECD-4533-B0B1-4BC5515F0E35}" presName="composite" presStyleCnt="0"/>
      <dgm:spPr/>
    </dgm:pt>
    <dgm:pt modelId="{A441116D-DD69-4B52-839F-410F4AC3BEB1}" type="pres">
      <dgm:prSet presAssocID="{E9241BFD-DECD-4533-B0B1-4BC5515F0E35}" presName="background" presStyleLbl="node0" presStyleIdx="1" presStyleCnt="2"/>
      <dgm:spPr/>
    </dgm:pt>
    <dgm:pt modelId="{A82D9A9F-1DB5-4EB2-BDDB-8C7F68FB6A1D}" type="pres">
      <dgm:prSet presAssocID="{E9241BFD-DECD-4533-B0B1-4BC5515F0E35}" presName="text" presStyleLbl="fgAcc0" presStyleIdx="1" presStyleCnt="2">
        <dgm:presLayoutVars>
          <dgm:chPref val="3"/>
        </dgm:presLayoutVars>
      </dgm:prSet>
      <dgm:spPr/>
    </dgm:pt>
    <dgm:pt modelId="{CC480505-6C45-4E19-8925-4AA46A7E5F43}" type="pres">
      <dgm:prSet presAssocID="{E9241BFD-DECD-4533-B0B1-4BC5515F0E35}" presName="hierChild2" presStyleCnt="0"/>
      <dgm:spPr/>
    </dgm:pt>
  </dgm:ptLst>
  <dgm:cxnLst>
    <dgm:cxn modelId="{D40FCF0E-7DF1-48DC-A6F2-7E42E9A03EB7}" srcId="{A16E527D-485C-49F2-9AD4-F72231EC6D61}" destId="{F178F87A-8AED-4C7A-8DC1-0DCEC3519EFA}" srcOrd="0" destOrd="0" parTransId="{9400FCBC-56E0-43B3-B527-2F7D73100164}" sibTransId="{51CAF27B-E875-4ECF-B77B-6108DCB623C0}"/>
    <dgm:cxn modelId="{005AD74B-433A-48CA-A8C2-1FD800C82AC2}" type="presOf" srcId="{A16E527D-485C-49F2-9AD4-F72231EC6D61}" destId="{F5BD5A36-3096-4E3F-995A-CC3DBC4A7D94}" srcOrd="0" destOrd="0" presId="urn:microsoft.com/office/officeart/2005/8/layout/hierarchy1"/>
    <dgm:cxn modelId="{8C2062AE-BD32-42B2-A0EB-F63753CF7BB5}" type="presOf" srcId="{F178F87A-8AED-4C7A-8DC1-0DCEC3519EFA}" destId="{6FA87526-0173-4DC4-9496-46F3EEB3B495}" srcOrd="0" destOrd="0" presId="urn:microsoft.com/office/officeart/2005/8/layout/hierarchy1"/>
    <dgm:cxn modelId="{C3C66DDC-E1FA-4BA2-BC03-BCA7BF842B59}" type="presOf" srcId="{E9241BFD-DECD-4533-B0B1-4BC5515F0E35}" destId="{A82D9A9F-1DB5-4EB2-BDDB-8C7F68FB6A1D}" srcOrd="0" destOrd="0" presId="urn:microsoft.com/office/officeart/2005/8/layout/hierarchy1"/>
    <dgm:cxn modelId="{BEEA23F9-9949-48F5-91F4-7F6F113635F8}" srcId="{A16E527D-485C-49F2-9AD4-F72231EC6D61}" destId="{E9241BFD-DECD-4533-B0B1-4BC5515F0E35}" srcOrd="1" destOrd="0" parTransId="{06140EFF-B1E6-4750-9906-CF3D4F2F91C2}" sibTransId="{2EF0F200-2B16-43E8-A273-2EA6C671AC6C}"/>
    <dgm:cxn modelId="{551EAB59-3158-4EE6-B32C-33D014E7F89E}" type="presParOf" srcId="{F5BD5A36-3096-4E3F-995A-CC3DBC4A7D94}" destId="{8E25C91B-7E00-4B0D-9721-BB65962E9007}" srcOrd="0" destOrd="0" presId="urn:microsoft.com/office/officeart/2005/8/layout/hierarchy1"/>
    <dgm:cxn modelId="{67F753A4-EFC2-4450-9995-A2B42E26D775}" type="presParOf" srcId="{8E25C91B-7E00-4B0D-9721-BB65962E9007}" destId="{F23256BA-A3D9-4003-84D3-5BB29241FF67}" srcOrd="0" destOrd="0" presId="urn:microsoft.com/office/officeart/2005/8/layout/hierarchy1"/>
    <dgm:cxn modelId="{B952AA75-8C4F-46F5-8E43-74904B24CD89}" type="presParOf" srcId="{F23256BA-A3D9-4003-84D3-5BB29241FF67}" destId="{54DA85D1-2FD5-45D1-A51F-3627148F1120}" srcOrd="0" destOrd="0" presId="urn:microsoft.com/office/officeart/2005/8/layout/hierarchy1"/>
    <dgm:cxn modelId="{EBB047C5-0865-4480-B71A-BD794F47A674}" type="presParOf" srcId="{F23256BA-A3D9-4003-84D3-5BB29241FF67}" destId="{6FA87526-0173-4DC4-9496-46F3EEB3B495}" srcOrd="1" destOrd="0" presId="urn:microsoft.com/office/officeart/2005/8/layout/hierarchy1"/>
    <dgm:cxn modelId="{8D6ED69D-F1DF-4B1E-BE79-EAD02BE663BE}" type="presParOf" srcId="{8E25C91B-7E00-4B0D-9721-BB65962E9007}" destId="{59428E01-C06B-4EAC-A975-607ECB935585}" srcOrd="1" destOrd="0" presId="urn:microsoft.com/office/officeart/2005/8/layout/hierarchy1"/>
    <dgm:cxn modelId="{ABB94AB0-C11D-46D3-8A11-974858B72870}" type="presParOf" srcId="{F5BD5A36-3096-4E3F-995A-CC3DBC4A7D94}" destId="{EAE4F569-0CA4-4DA9-9680-8E209A10D0DD}" srcOrd="1" destOrd="0" presId="urn:microsoft.com/office/officeart/2005/8/layout/hierarchy1"/>
    <dgm:cxn modelId="{8F4274EB-1160-43C3-A093-A7457C4BB5BA}" type="presParOf" srcId="{EAE4F569-0CA4-4DA9-9680-8E209A10D0DD}" destId="{8A9FB684-D031-4F95-A701-963997FBC313}" srcOrd="0" destOrd="0" presId="urn:microsoft.com/office/officeart/2005/8/layout/hierarchy1"/>
    <dgm:cxn modelId="{A2FF2586-5067-4B4A-81AC-460A7C2A63D6}" type="presParOf" srcId="{8A9FB684-D031-4F95-A701-963997FBC313}" destId="{A441116D-DD69-4B52-839F-410F4AC3BEB1}" srcOrd="0" destOrd="0" presId="urn:microsoft.com/office/officeart/2005/8/layout/hierarchy1"/>
    <dgm:cxn modelId="{2D81905E-8220-4A84-8ED8-6A55FBE72CCF}" type="presParOf" srcId="{8A9FB684-D031-4F95-A701-963997FBC313}" destId="{A82D9A9F-1DB5-4EB2-BDDB-8C7F68FB6A1D}" srcOrd="1" destOrd="0" presId="urn:microsoft.com/office/officeart/2005/8/layout/hierarchy1"/>
    <dgm:cxn modelId="{759329CE-22C0-4474-B437-553D22657E3F}" type="presParOf" srcId="{EAE4F569-0CA4-4DA9-9680-8E209A10D0DD}" destId="{CC480505-6C45-4E19-8925-4AA46A7E5F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F35D9B-B547-4B0C-9DC3-9647356BFFB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ED4A095-0AA8-49BF-B939-86DEB57336E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Steering committee</a:t>
          </a:r>
        </a:p>
      </dgm:t>
    </dgm:pt>
    <dgm:pt modelId="{EE62D358-9D37-4E4A-9A9B-010416F66008}" type="parTrans" cxnId="{9E260886-F28E-49C5-9C40-CBC374B5D48A}">
      <dgm:prSet/>
      <dgm:spPr/>
      <dgm:t>
        <a:bodyPr/>
        <a:lstStyle/>
        <a:p>
          <a:endParaRPr lang="en-US"/>
        </a:p>
      </dgm:t>
    </dgm:pt>
    <dgm:pt modelId="{FE3AF28D-FD81-40E6-9DBC-5896156608AF}" type="sibTrans" cxnId="{9E260886-F28E-49C5-9C40-CBC374B5D48A}">
      <dgm:prSet/>
      <dgm:spPr/>
      <dgm:t>
        <a:bodyPr/>
        <a:lstStyle/>
        <a:p>
          <a:endParaRPr lang="en-US"/>
        </a:p>
      </dgm:t>
    </dgm:pt>
    <dgm:pt modelId="{5ACADD24-B92D-4E8B-9CD8-B124CFC97E1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Finance Committee</a:t>
          </a:r>
        </a:p>
      </dgm:t>
    </dgm:pt>
    <dgm:pt modelId="{A9C572CE-D704-448E-8C88-8AD427D34986}" type="parTrans" cxnId="{7B552E94-3167-488C-AF67-F98182FE28C3}">
      <dgm:prSet/>
      <dgm:spPr/>
      <dgm:t>
        <a:bodyPr/>
        <a:lstStyle/>
        <a:p>
          <a:endParaRPr lang="en-US"/>
        </a:p>
      </dgm:t>
    </dgm:pt>
    <dgm:pt modelId="{1E8AB9AB-5168-438A-8945-969BB41E1640}" type="sibTrans" cxnId="{7B552E94-3167-488C-AF67-F98182FE28C3}">
      <dgm:prSet/>
      <dgm:spPr/>
      <dgm:t>
        <a:bodyPr/>
        <a:lstStyle/>
        <a:p>
          <a:endParaRPr lang="en-US"/>
        </a:p>
      </dgm:t>
    </dgm:pt>
    <dgm:pt modelId="{415716D5-B9C2-4F88-AC4F-053DE9474D7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PR Committee</a:t>
          </a:r>
        </a:p>
      </dgm:t>
    </dgm:pt>
    <dgm:pt modelId="{E68ACB2C-7856-418A-8E79-824CF298EDB5}" type="parTrans" cxnId="{89267FA3-254C-4EF8-BB28-C0CAE1802D49}">
      <dgm:prSet/>
      <dgm:spPr/>
      <dgm:t>
        <a:bodyPr/>
        <a:lstStyle/>
        <a:p>
          <a:endParaRPr lang="en-US"/>
        </a:p>
      </dgm:t>
    </dgm:pt>
    <dgm:pt modelId="{B84E4D27-BE14-43B3-8BB7-4B19A344CD51}" type="sibTrans" cxnId="{89267FA3-254C-4EF8-BB28-C0CAE1802D49}">
      <dgm:prSet/>
      <dgm:spPr/>
      <dgm:t>
        <a:bodyPr/>
        <a:lstStyle/>
        <a:p>
          <a:endParaRPr lang="en-US"/>
        </a:p>
      </dgm:t>
    </dgm:pt>
    <dgm:pt modelId="{970FEFF9-A915-43BA-9170-27A8699B510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Direct care workforce workgroup</a:t>
          </a:r>
        </a:p>
      </dgm:t>
    </dgm:pt>
    <dgm:pt modelId="{2CE813DE-C694-45B3-9C0C-7E95BB498529}" type="parTrans" cxnId="{84EE2CF1-98B9-4DD7-B36F-928C7F1B82C9}">
      <dgm:prSet/>
      <dgm:spPr/>
      <dgm:t>
        <a:bodyPr/>
        <a:lstStyle/>
        <a:p>
          <a:endParaRPr lang="en-US"/>
        </a:p>
      </dgm:t>
    </dgm:pt>
    <dgm:pt modelId="{056CC12C-F926-4788-90F2-B6DCFA382187}" type="sibTrans" cxnId="{84EE2CF1-98B9-4DD7-B36F-928C7F1B82C9}">
      <dgm:prSet/>
      <dgm:spPr/>
      <dgm:t>
        <a:bodyPr/>
        <a:lstStyle/>
        <a:p>
          <a:endParaRPr lang="en-US"/>
        </a:p>
      </dgm:t>
    </dgm:pt>
    <dgm:pt modelId="{02AE8600-54BF-458E-A893-CBE04ACF26C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Housing advocacy Workgroup</a:t>
          </a:r>
        </a:p>
      </dgm:t>
    </dgm:pt>
    <dgm:pt modelId="{D413A3E0-6B7F-462D-94E0-69BA7433883F}" type="parTrans" cxnId="{4B8487EF-D501-4F9D-8E6D-E027F36B35DF}">
      <dgm:prSet/>
      <dgm:spPr/>
      <dgm:t>
        <a:bodyPr/>
        <a:lstStyle/>
        <a:p>
          <a:endParaRPr lang="en-US"/>
        </a:p>
      </dgm:t>
    </dgm:pt>
    <dgm:pt modelId="{04C8F144-3582-4177-8C5B-77B932CAF9BD}" type="sibTrans" cxnId="{4B8487EF-D501-4F9D-8E6D-E027F36B35DF}">
      <dgm:prSet/>
      <dgm:spPr/>
      <dgm:t>
        <a:bodyPr/>
        <a:lstStyle/>
        <a:p>
          <a:endParaRPr lang="en-US"/>
        </a:p>
      </dgm:t>
    </dgm:pt>
    <dgm:pt modelId="{3331C35C-20E1-41BC-BE71-C74FB408B7A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Legislative Committee</a:t>
          </a:r>
        </a:p>
      </dgm:t>
    </dgm:pt>
    <dgm:pt modelId="{C49F4A10-C74D-4EF4-9380-0395122708D9}" type="parTrans" cxnId="{B60238ED-129D-4824-8979-6D1BAB6B04C3}">
      <dgm:prSet/>
      <dgm:spPr/>
      <dgm:t>
        <a:bodyPr/>
        <a:lstStyle/>
        <a:p>
          <a:endParaRPr lang="en-US"/>
        </a:p>
      </dgm:t>
    </dgm:pt>
    <dgm:pt modelId="{535232FE-216A-4FE0-9944-D3D0ED72F9E1}" type="sibTrans" cxnId="{B60238ED-129D-4824-8979-6D1BAB6B04C3}">
      <dgm:prSet/>
      <dgm:spPr/>
      <dgm:t>
        <a:bodyPr/>
        <a:lstStyle/>
        <a:p>
          <a:endParaRPr lang="en-US"/>
        </a:p>
      </dgm:t>
    </dgm:pt>
    <dgm:pt modelId="{2880724F-4D7C-4B0C-9E59-4D4C28A70DDA}" type="pres">
      <dgm:prSet presAssocID="{3FF35D9B-B547-4B0C-9DC3-9647356BFFB4}" presName="root" presStyleCnt="0">
        <dgm:presLayoutVars>
          <dgm:dir/>
          <dgm:resizeHandles val="exact"/>
        </dgm:presLayoutVars>
      </dgm:prSet>
      <dgm:spPr/>
    </dgm:pt>
    <dgm:pt modelId="{0D6B5053-BED0-481D-952E-9BF98CACECF2}" type="pres">
      <dgm:prSet presAssocID="{4ED4A095-0AA8-49BF-B939-86DEB57336E7}" presName="compNode" presStyleCnt="0"/>
      <dgm:spPr/>
    </dgm:pt>
    <dgm:pt modelId="{72FB7C8C-9F2B-404B-83BD-B330C21C60DD}" type="pres">
      <dgm:prSet presAssocID="{4ED4A095-0AA8-49BF-B939-86DEB57336E7}" presName="iconBgRect" presStyleLbl="bgShp" presStyleIdx="0" presStyleCnt="6"/>
      <dgm:spPr/>
    </dgm:pt>
    <dgm:pt modelId="{C5C5BA97-B6BE-45B7-B84E-B86BD0A8F77F}" type="pres">
      <dgm:prSet presAssocID="{4ED4A095-0AA8-49BF-B939-86DEB57336E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549706D-50E8-446E-81DC-BC94F11DA801}" type="pres">
      <dgm:prSet presAssocID="{4ED4A095-0AA8-49BF-B939-86DEB57336E7}" presName="spaceRect" presStyleCnt="0"/>
      <dgm:spPr/>
    </dgm:pt>
    <dgm:pt modelId="{C1809202-D96A-4935-B073-DBBF69B2FF12}" type="pres">
      <dgm:prSet presAssocID="{4ED4A095-0AA8-49BF-B939-86DEB57336E7}" presName="textRect" presStyleLbl="revTx" presStyleIdx="0" presStyleCnt="6">
        <dgm:presLayoutVars>
          <dgm:chMax val="1"/>
          <dgm:chPref val="1"/>
        </dgm:presLayoutVars>
      </dgm:prSet>
      <dgm:spPr/>
    </dgm:pt>
    <dgm:pt modelId="{A480BBFD-DCAE-473A-A80E-E4838495513D}" type="pres">
      <dgm:prSet presAssocID="{FE3AF28D-FD81-40E6-9DBC-5896156608AF}" presName="sibTrans" presStyleCnt="0"/>
      <dgm:spPr/>
    </dgm:pt>
    <dgm:pt modelId="{5990596F-508A-4C0D-BF67-A4677C21B819}" type="pres">
      <dgm:prSet presAssocID="{5ACADD24-B92D-4E8B-9CD8-B124CFC97E1E}" presName="compNode" presStyleCnt="0"/>
      <dgm:spPr/>
    </dgm:pt>
    <dgm:pt modelId="{318FD0E6-9482-4A4A-955F-D61CA641B60B}" type="pres">
      <dgm:prSet presAssocID="{5ACADD24-B92D-4E8B-9CD8-B124CFC97E1E}" presName="iconBgRect" presStyleLbl="bgShp" presStyleIdx="1" presStyleCnt="6"/>
      <dgm:spPr/>
    </dgm:pt>
    <dgm:pt modelId="{89B9E867-A96D-4599-9DAF-8090C1BBB8A9}" type="pres">
      <dgm:prSet presAssocID="{5ACADD24-B92D-4E8B-9CD8-B124CFC97E1E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9A9DC6F5-7D26-436E-B6E0-B6F83ECC9CF7}" type="pres">
      <dgm:prSet presAssocID="{5ACADD24-B92D-4E8B-9CD8-B124CFC97E1E}" presName="spaceRect" presStyleCnt="0"/>
      <dgm:spPr/>
    </dgm:pt>
    <dgm:pt modelId="{65FF500E-FC81-45CD-B8A9-F3AB9B8E8170}" type="pres">
      <dgm:prSet presAssocID="{5ACADD24-B92D-4E8B-9CD8-B124CFC97E1E}" presName="textRect" presStyleLbl="revTx" presStyleIdx="1" presStyleCnt="6">
        <dgm:presLayoutVars>
          <dgm:chMax val="1"/>
          <dgm:chPref val="1"/>
        </dgm:presLayoutVars>
      </dgm:prSet>
      <dgm:spPr/>
    </dgm:pt>
    <dgm:pt modelId="{8FC2CCEE-538E-4C47-AD3F-099E95CF0CCB}" type="pres">
      <dgm:prSet presAssocID="{1E8AB9AB-5168-438A-8945-969BB41E1640}" presName="sibTrans" presStyleCnt="0"/>
      <dgm:spPr/>
    </dgm:pt>
    <dgm:pt modelId="{DF29E5E9-139D-4F95-9736-6E5579775DB1}" type="pres">
      <dgm:prSet presAssocID="{3331C35C-20E1-41BC-BE71-C74FB408B7A2}" presName="compNode" presStyleCnt="0"/>
      <dgm:spPr/>
    </dgm:pt>
    <dgm:pt modelId="{D3A5EF0E-CA54-4F66-A713-A23F1952AF7B}" type="pres">
      <dgm:prSet presAssocID="{3331C35C-20E1-41BC-BE71-C74FB408B7A2}" presName="iconBgRect" presStyleLbl="bgShp" presStyleIdx="2" presStyleCnt="6"/>
      <dgm:spPr/>
    </dgm:pt>
    <dgm:pt modelId="{41CAB46A-FF60-4B79-876E-40F044B5E5B0}" type="pres">
      <dgm:prSet presAssocID="{3331C35C-20E1-41BC-BE71-C74FB408B7A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 outline"/>
        </a:ext>
      </dgm:extLst>
    </dgm:pt>
    <dgm:pt modelId="{7E8525A1-DCE3-48EE-BDCF-9F26C2CD3492}" type="pres">
      <dgm:prSet presAssocID="{3331C35C-20E1-41BC-BE71-C74FB408B7A2}" presName="spaceRect" presStyleCnt="0"/>
      <dgm:spPr/>
    </dgm:pt>
    <dgm:pt modelId="{4FA630C8-1C9A-4375-A478-51FD87A7D60F}" type="pres">
      <dgm:prSet presAssocID="{3331C35C-20E1-41BC-BE71-C74FB408B7A2}" presName="textRect" presStyleLbl="revTx" presStyleIdx="2" presStyleCnt="6">
        <dgm:presLayoutVars>
          <dgm:chMax val="1"/>
          <dgm:chPref val="1"/>
        </dgm:presLayoutVars>
      </dgm:prSet>
      <dgm:spPr/>
    </dgm:pt>
    <dgm:pt modelId="{8691901E-3E8E-4F64-9A76-A297D89CD1AA}" type="pres">
      <dgm:prSet presAssocID="{535232FE-216A-4FE0-9944-D3D0ED72F9E1}" presName="sibTrans" presStyleCnt="0"/>
      <dgm:spPr/>
    </dgm:pt>
    <dgm:pt modelId="{851C11FD-0AA4-4210-A774-5F2609A5A086}" type="pres">
      <dgm:prSet presAssocID="{415716D5-B9C2-4F88-AC4F-053DE9474D71}" presName="compNode" presStyleCnt="0"/>
      <dgm:spPr/>
    </dgm:pt>
    <dgm:pt modelId="{4B1E2085-AF6D-4B4D-9075-7667D5F3D34E}" type="pres">
      <dgm:prSet presAssocID="{415716D5-B9C2-4F88-AC4F-053DE9474D71}" presName="iconBgRect" presStyleLbl="bgShp" presStyleIdx="3" presStyleCnt="6"/>
      <dgm:spPr/>
    </dgm:pt>
    <dgm:pt modelId="{DC5D574B-3030-4965-BEDE-983A6373AFA4}" type="pres">
      <dgm:prSet presAssocID="{415716D5-B9C2-4F88-AC4F-053DE9474D7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71AF2232-6498-43AD-AF7C-F3EB89C863EC}" type="pres">
      <dgm:prSet presAssocID="{415716D5-B9C2-4F88-AC4F-053DE9474D71}" presName="spaceRect" presStyleCnt="0"/>
      <dgm:spPr/>
    </dgm:pt>
    <dgm:pt modelId="{12230A5B-0881-4476-8D61-5080D9B717C5}" type="pres">
      <dgm:prSet presAssocID="{415716D5-B9C2-4F88-AC4F-053DE9474D71}" presName="textRect" presStyleLbl="revTx" presStyleIdx="3" presStyleCnt="6">
        <dgm:presLayoutVars>
          <dgm:chMax val="1"/>
          <dgm:chPref val="1"/>
        </dgm:presLayoutVars>
      </dgm:prSet>
      <dgm:spPr/>
    </dgm:pt>
    <dgm:pt modelId="{CF825114-855D-4DE2-8998-8921E112A5CE}" type="pres">
      <dgm:prSet presAssocID="{B84E4D27-BE14-43B3-8BB7-4B19A344CD51}" presName="sibTrans" presStyleCnt="0"/>
      <dgm:spPr/>
    </dgm:pt>
    <dgm:pt modelId="{D22C8B3A-8A3F-4269-97CE-DF6AAA836CB2}" type="pres">
      <dgm:prSet presAssocID="{970FEFF9-A915-43BA-9170-27A8699B5101}" presName="compNode" presStyleCnt="0"/>
      <dgm:spPr/>
    </dgm:pt>
    <dgm:pt modelId="{A0E22B06-21DE-44EF-ABB2-3B4249C7A831}" type="pres">
      <dgm:prSet presAssocID="{970FEFF9-A915-43BA-9170-27A8699B5101}" presName="iconBgRect" presStyleLbl="bgShp" presStyleIdx="4" presStyleCnt="6"/>
      <dgm:spPr/>
    </dgm:pt>
    <dgm:pt modelId="{4A4DDDAF-4D0B-4F6D-8C84-410B7867BA7B}" type="pres">
      <dgm:prSet presAssocID="{970FEFF9-A915-43BA-9170-27A8699B510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3CD66C0E-BD44-45B3-AF96-03A6B32815AC}" type="pres">
      <dgm:prSet presAssocID="{970FEFF9-A915-43BA-9170-27A8699B5101}" presName="spaceRect" presStyleCnt="0"/>
      <dgm:spPr/>
    </dgm:pt>
    <dgm:pt modelId="{9BE64112-8D7A-4349-B71B-E2CF72265AEB}" type="pres">
      <dgm:prSet presAssocID="{970FEFF9-A915-43BA-9170-27A8699B5101}" presName="textRect" presStyleLbl="revTx" presStyleIdx="4" presStyleCnt="6">
        <dgm:presLayoutVars>
          <dgm:chMax val="1"/>
          <dgm:chPref val="1"/>
        </dgm:presLayoutVars>
      </dgm:prSet>
      <dgm:spPr/>
    </dgm:pt>
    <dgm:pt modelId="{926BDE7C-E7F3-4E09-A3FD-58DCE77FE554}" type="pres">
      <dgm:prSet presAssocID="{056CC12C-F926-4788-90F2-B6DCFA382187}" presName="sibTrans" presStyleCnt="0"/>
      <dgm:spPr/>
    </dgm:pt>
    <dgm:pt modelId="{21D0F0E9-243F-4E5C-9ACA-29E3EFB6BED7}" type="pres">
      <dgm:prSet presAssocID="{02AE8600-54BF-458E-A893-CBE04ACF26C8}" presName="compNode" presStyleCnt="0"/>
      <dgm:spPr/>
    </dgm:pt>
    <dgm:pt modelId="{01AB9B35-D5B4-4C5C-9C36-DC40B3380A8F}" type="pres">
      <dgm:prSet presAssocID="{02AE8600-54BF-458E-A893-CBE04ACF26C8}" presName="iconBgRect" presStyleLbl="bgShp" presStyleIdx="5" presStyleCnt="6"/>
      <dgm:spPr/>
    </dgm:pt>
    <dgm:pt modelId="{32F19CBF-D624-4690-8EF0-87B5E82605AA}" type="pres">
      <dgm:prSet presAssocID="{02AE8600-54BF-458E-A893-CBE04ACF26C8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BEBBB234-CAED-4344-921A-62005EB0E446}" type="pres">
      <dgm:prSet presAssocID="{02AE8600-54BF-458E-A893-CBE04ACF26C8}" presName="spaceRect" presStyleCnt="0"/>
      <dgm:spPr/>
    </dgm:pt>
    <dgm:pt modelId="{EF0C00F0-08CA-4DB4-8F66-215454F31563}" type="pres">
      <dgm:prSet presAssocID="{02AE8600-54BF-458E-A893-CBE04ACF26C8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44A8CF00-707F-4F34-8433-6DB42D7E7566}" type="presOf" srcId="{3FF35D9B-B547-4B0C-9DC3-9647356BFFB4}" destId="{2880724F-4D7C-4B0C-9E59-4D4C28A70DDA}" srcOrd="0" destOrd="0" presId="urn:microsoft.com/office/officeart/2018/5/layout/IconCircleLabelList"/>
    <dgm:cxn modelId="{71FDFA50-F6D3-4A8A-BFCB-EF7376276F25}" type="presOf" srcId="{970FEFF9-A915-43BA-9170-27A8699B5101}" destId="{9BE64112-8D7A-4349-B71B-E2CF72265AEB}" srcOrd="0" destOrd="0" presId="urn:microsoft.com/office/officeart/2018/5/layout/IconCircleLabelList"/>
    <dgm:cxn modelId="{4550717E-9AED-4CA0-8A33-AEE6C94EC6FA}" type="presOf" srcId="{5ACADD24-B92D-4E8B-9CD8-B124CFC97E1E}" destId="{65FF500E-FC81-45CD-B8A9-F3AB9B8E8170}" srcOrd="0" destOrd="0" presId="urn:microsoft.com/office/officeart/2018/5/layout/IconCircleLabelList"/>
    <dgm:cxn modelId="{C8F72585-2878-4E32-A40E-FDCCA3B59318}" type="presOf" srcId="{02AE8600-54BF-458E-A893-CBE04ACF26C8}" destId="{EF0C00F0-08CA-4DB4-8F66-215454F31563}" srcOrd="0" destOrd="0" presId="urn:microsoft.com/office/officeart/2018/5/layout/IconCircleLabelList"/>
    <dgm:cxn modelId="{9E260886-F28E-49C5-9C40-CBC374B5D48A}" srcId="{3FF35D9B-B547-4B0C-9DC3-9647356BFFB4}" destId="{4ED4A095-0AA8-49BF-B939-86DEB57336E7}" srcOrd="0" destOrd="0" parTransId="{EE62D358-9D37-4E4A-9A9B-010416F66008}" sibTransId="{FE3AF28D-FD81-40E6-9DBC-5896156608AF}"/>
    <dgm:cxn modelId="{7B552E94-3167-488C-AF67-F98182FE28C3}" srcId="{3FF35D9B-B547-4B0C-9DC3-9647356BFFB4}" destId="{5ACADD24-B92D-4E8B-9CD8-B124CFC97E1E}" srcOrd="1" destOrd="0" parTransId="{A9C572CE-D704-448E-8C88-8AD427D34986}" sibTransId="{1E8AB9AB-5168-438A-8945-969BB41E1640}"/>
    <dgm:cxn modelId="{203F3396-D898-443B-B59E-AC1E2BF0F75D}" type="presOf" srcId="{4ED4A095-0AA8-49BF-B939-86DEB57336E7}" destId="{C1809202-D96A-4935-B073-DBBF69B2FF12}" srcOrd="0" destOrd="0" presId="urn:microsoft.com/office/officeart/2018/5/layout/IconCircleLabelList"/>
    <dgm:cxn modelId="{B071D098-701C-4F80-BE88-C293211CBF14}" type="presOf" srcId="{3331C35C-20E1-41BC-BE71-C74FB408B7A2}" destId="{4FA630C8-1C9A-4375-A478-51FD87A7D60F}" srcOrd="0" destOrd="0" presId="urn:microsoft.com/office/officeart/2018/5/layout/IconCircleLabelList"/>
    <dgm:cxn modelId="{89267FA3-254C-4EF8-BB28-C0CAE1802D49}" srcId="{3FF35D9B-B547-4B0C-9DC3-9647356BFFB4}" destId="{415716D5-B9C2-4F88-AC4F-053DE9474D71}" srcOrd="3" destOrd="0" parTransId="{E68ACB2C-7856-418A-8E79-824CF298EDB5}" sibTransId="{B84E4D27-BE14-43B3-8BB7-4B19A344CD51}"/>
    <dgm:cxn modelId="{5F84A1B2-53C8-4867-B4F5-577851FE79AE}" type="presOf" srcId="{415716D5-B9C2-4F88-AC4F-053DE9474D71}" destId="{12230A5B-0881-4476-8D61-5080D9B717C5}" srcOrd="0" destOrd="0" presId="urn:microsoft.com/office/officeart/2018/5/layout/IconCircleLabelList"/>
    <dgm:cxn modelId="{B60238ED-129D-4824-8979-6D1BAB6B04C3}" srcId="{3FF35D9B-B547-4B0C-9DC3-9647356BFFB4}" destId="{3331C35C-20E1-41BC-BE71-C74FB408B7A2}" srcOrd="2" destOrd="0" parTransId="{C49F4A10-C74D-4EF4-9380-0395122708D9}" sibTransId="{535232FE-216A-4FE0-9944-D3D0ED72F9E1}"/>
    <dgm:cxn modelId="{4B8487EF-D501-4F9D-8E6D-E027F36B35DF}" srcId="{3FF35D9B-B547-4B0C-9DC3-9647356BFFB4}" destId="{02AE8600-54BF-458E-A893-CBE04ACF26C8}" srcOrd="5" destOrd="0" parTransId="{D413A3E0-6B7F-462D-94E0-69BA7433883F}" sibTransId="{04C8F144-3582-4177-8C5B-77B932CAF9BD}"/>
    <dgm:cxn modelId="{84EE2CF1-98B9-4DD7-B36F-928C7F1B82C9}" srcId="{3FF35D9B-B547-4B0C-9DC3-9647356BFFB4}" destId="{970FEFF9-A915-43BA-9170-27A8699B5101}" srcOrd="4" destOrd="0" parTransId="{2CE813DE-C694-45B3-9C0C-7E95BB498529}" sibTransId="{056CC12C-F926-4788-90F2-B6DCFA382187}"/>
    <dgm:cxn modelId="{9266F4CB-05A3-47E0-8685-7A8B2A349BD4}" type="presParOf" srcId="{2880724F-4D7C-4B0C-9E59-4D4C28A70DDA}" destId="{0D6B5053-BED0-481D-952E-9BF98CACECF2}" srcOrd="0" destOrd="0" presId="urn:microsoft.com/office/officeart/2018/5/layout/IconCircleLabelList"/>
    <dgm:cxn modelId="{B1691237-2412-4D23-930C-12A97E4102FF}" type="presParOf" srcId="{0D6B5053-BED0-481D-952E-9BF98CACECF2}" destId="{72FB7C8C-9F2B-404B-83BD-B330C21C60DD}" srcOrd="0" destOrd="0" presId="urn:microsoft.com/office/officeart/2018/5/layout/IconCircleLabelList"/>
    <dgm:cxn modelId="{018AA2BA-A6DE-4888-9ECC-C545C52D62B5}" type="presParOf" srcId="{0D6B5053-BED0-481D-952E-9BF98CACECF2}" destId="{C5C5BA97-B6BE-45B7-B84E-B86BD0A8F77F}" srcOrd="1" destOrd="0" presId="urn:microsoft.com/office/officeart/2018/5/layout/IconCircleLabelList"/>
    <dgm:cxn modelId="{97EE8534-E6F0-4D37-97E6-022263AE4478}" type="presParOf" srcId="{0D6B5053-BED0-481D-952E-9BF98CACECF2}" destId="{C549706D-50E8-446E-81DC-BC94F11DA801}" srcOrd="2" destOrd="0" presId="urn:microsoft.com/office/officeart/2018/5/layout/IconCircleLabelList"/>
    <dgm:cxn modelId="{5B2F2D5F-69CE-4FF5-BE97-3EDDA64A019E}" type="presParOf" srcId="{0D6B5053-BED0-481D-952E-9BF98CACECF2}" destId="{C1809202-D96A-4935-B073-DBBF69B2FF12}" srcOrd="3" destOrd="0" presId="urn:microsoft.com/office/officeart/2018/5/layout/IconCircleLabelList"/>
    <dgm:cxn modelId="{4BEA243C-4AE4-4C69-9BA4-31AEC261D9E3}" type="presParOf" srcId="{2880724F-4D7C-4B0C-9E59-4D4C28A70DDA}" destId="{A480BBFD-DCAE-473A-A80E-E4838495513D}" srcOrd="1" destOrd="0" presId="urn:microsoft.com/office/officeart/2018/5/layout/IconCircleLabelList"/>
    <dgm:cxn modelId="{7799E7A5-2F35-4892-BFF4-6E48966D88AE}" type="presParOf" srcId="{2880724F-4D7C-4B0C-9E59-4D4C28A70DDA}" destId="{5990596F-508A-4C0D-BF67-A4677C21B819}" srcOrd="2" destOrd="0" presId="urn:microsoft.com/office/officeart/2018/5/layout/IconCircleLabelList"/>
    <dgm:cxn modelId="{7353A837-3C5B-4D6A-816F-0AC65292EAEA}" type="presParOf" srcId="{5990596F-508A-4C0D-BF67-A4677C21B819}" destId="{318FD0E6-9482-4A4A-955F-D61CA641B60B}" srcOrd="0" destOrd="0" presId="urn:microsoft.com/office/officeart/2018/5/layout/IconCircleLabelList"/>
    <dgm:cxn modelId="{E8E67A37-77B2-41E1-9D7E-495AB943C023}" type="presParOf" srcId="{5990596F-508A-4C0D-BF67-A4677C21B819}" destId="{89B9E867-A96D-4599-9DAF-8090C1BBB8A9}" srcOrd="1" destOrd="0" presId="urn:microsoft.com/office/officeart/2018/5/layout/IconCircleLabelList"/>
    <dgm:cxn modelId="{19A08F4F-3AE4-4EA2-AEAF-22D0840AF516}" type="presParOf" srcId="{5990596F-508A-4C0D-BF67-A4677C21B819}" destId="{9A9DC6F5-7D26-436E-B6E0-B6F83ECC9CF7}" srcOrd="2" destOrd="0" presId="urn:microsoft.com/office/officeart/2018/5/layout/IconCircleLabelList"/>
    <dgm:cxn modelId="{504C6E5C-3362-4D6A-BFD0-89E253BDB156}" type="presParOf" srcId="{5990596F-508A-4C0D-BF67-A4677C21B819}" destId="{65FF500E-FC81-45CD-B8A9-F3AB9B8E8170}" srcOrd="3" destOrd="0" presId="urn:microsoft.com/office/officeart/2018/5/layout/IconCircleLabelList"/>
    <dgm:cxn modelId="{71CE0477-AA4C-4699-A7FF-8E3B72A05AE2}" type="presParOf" srcId="{2880724F-4D7C-4B0C-9E59-4D4C28A70DDA}" destId="{8FC2CCEE-538E-4C47-AD3F-099E95CF0CCB}" srcOrd="3" destOrd="0" presId="urn:microsoft.com/office/officeart/2018/5/layout/IconCircleLabelList"/>
    <dgm:cxn modelId="{AA3B0069-3C42-4F71-A6B8-D179527E72A6}" type="presParOf" srcId="{2880724F-4D7C-4B0C-9E59-4D4C28A70DDA}" destId="{DF29E5E9-139D-4F95-9736-6E5579775DB1}" srcOrd="4" destOrd="0" presId="urn:microsoft.com/office/officeart/2018/5/layout/IconCircleLabelList"/>
    <dgm:cxn modelId="{2402F798-9A4A-45DC-BC04-05E89EB309BE}" type="presParOf" srcId="{DF29E5E9-139D-4F95-9736-6E5579775DB1}" destId="{D3A5EF0E-CA54-4F66-A713-A23F1952AF7B}" srcOrd="0" destOrd="0" presId="urn:microsoft.com/office/officeart/2018/5/layout/IconCircleLabelList"/>
    <dgm:cxn modelId="{632814CA-367A-4F9C-BADD-0A1C3BDEAE01}" type="presParOf" srcId="{DF29E5E9-139D-4F95-9736-6E5579775DB1}" destId="{41CAB46A-FF60-4B79-876E-40F044B5E5B0}" srcOrd="1" destOrd="0" presId="urn:microsoft.com/office/officeart/2018/5/layout/IconCircleLabelList"/>
    <dgm:cxn modelId="{B4E7F8A5-E184-49B7-987B-A72CC28B63F6}" type="presParOf" srcId="{DF29E5E9-139D-4F95-9736-6E5579775DB1}" destId="{7E8525A1-DCE3-48EE-BDCF-9F26C2CD3492}" srcOrd="2" destOrd="0" presId="urn:microsoft.com/office/officeart/2018/5/layout/IconCircleLabelList"/>
    <dgm:cxn modelId="{D59279BF-1E01-4C63-AB87-FA4ED1AA3E53}" type="presParOf" srcId="{DF29E5E9-139D-4F95-9736-6E5579775DB1}" destId="{4FA630C8-1C9A-4375-A478-51FD87A7D60F}" srcOrd="3" destOrd="0" presId="urn:microsoft.com/office/officeart/2018/5/layout/IconCircleLabelList"/>
    <dgm:cxn modelId="{36CE2F91-2F20-4D9F-BBFF-5D6BF1DD7FE8}" type="presParOf" srcId="{2880724F-4D7C-4B0C-9E59-4D4C28A70DDA}" destId="{8691901E-3E8E-4F64-9A76-A297D89CD1AA}" srcOrd="5" destOrd="0" presId="urn:microsoft.com/office/officeart/2018/5/layout/IconCircleLabelList"/>
    <dgm:cxn modelId="{8D15C0C9-3AF6-4519-AFA4-194592AC0E7C}" type="presParOf" srcId="{2880724F-4D7C-4B0C-9E59-4D4C28A70DDA}" destId="{851C11FD-0AA4-4210-A774-5F2609A5A086}" srcOrd="6" destOrd="0" presId="urn:microsoft.com/office/officeart/2018/5/layout/IconCircleLabelList"/>
    <dgm:cxn modelId="{556DEBF6-6BCA-4BC0-BAAB-72661EB03800}" type="presParOf" srcId="{851C11FD-0AA4-4210-A774-5F2609A5A086}" destId="{4B1E2085-AF6D-4B4D-9075-7667D5F3D34E}" srcOrd="0" destOrd="0" presId="urn:microsoft.com/office/officeart/2018/5/layout/IconCircleLabelList"/>
    <dgm:cxn modelId="{8C4E186A-88AC-4BF5-A96C-2EF2761E88C6}" type="presParOf" srcId="{851C11FD-0AA4-4210-A774-5F2609A5A086}" destId="{DC5D574B-3030-4965-BEDE-983A6373AFA4}" srcOrd="1" destOrd="0" presId="urn:microsoft.com/office/officeart/2018/5/layout/IconCircleLabelList"/>
    <dgm:cxn modelId="{93D811DC-58A4-4525-9E28-F75A97BA15EE}" type="presParOf" srcId="{851C11FD-0AA4-4210-A774-5F2609A5A086}" destId="{71AF2232-6498-43AD-AF7C-F3EB89C863EC}" srcOrd="2" destOrd="0" presId="urn:microsoft.com/office/officeart/2018/5/layout/IconCircleLabelList"/>
    <dgm:cxn modelId="{94543444-7AB0-452B-ABF9-E24D721586DA}" type="presParOf" srcId="{851C11FD-0AA4-4210-A774-5F2609A5A086}" destId="{12230A5B-0881-4476-8D61-5080D9B717C5}" srcOrd="3" destOrd="0" presId="urn:microsoft.com/office/officeart/2018/5/layout/IconCircleLabelList"/>
    <dgm:cxn modelId="{FB19AA96-2725-4571-9A39-FE50FAF03423}" type="presParOf" srcId="{2880724F-4D7C-4B0C-9E59-4D4C28A70DDA}" destId="{CF825114-855D-4DE2-8998-8921E112A5CE}" srcOrd="7" destOrd="0" presId="urn:microsoft.com/office/officeart/2018/5/layout/IconCircleLabelList"/>
    <dgm:cxn modelId="{76575002-59DA-4A7A-92A1-7FE5D3577291}" type="presParOf" srcId="{2880724F-4D7C-4B0C-9E59-4D4C28A70DDA}" destId="{D22C8B3A-8A3F-4269-97CE-DF6AAA836CB2}" srcOrd="8" destOrd="0" presId="urn:microsoft.com/office/officeart/2018/5/layout/IconCircleLabelList"/>
    <dgm:cxn modelId="{A4ABB4ED-391E-4EB3-B669-6584E1D50195}" type="presParOf" srcId="{D22C8B3A-8A3F-4269-97CE-DF6AAA836CB2}" destId="{A0E22B06-21DE-44EF-ABB2-3B4249C7A831}" srcOrd="0" destOrd="0" presId="urn:microsoft.com/office/officeart/2018/5/layout/IconCircleLabelList"/>
    <dgm:cxn modelId="{044F8716-4011-455C-B6A0-F6B0B25A0E24}" type="presParOf" srcId="{D22C8B3A-8A3F-4269-97CE-DF6AAA836CB2}" destId="{4A4DDDAF-4D0B-4F6D-8C84-410B7867BA7B}" srcOrd="1" destOrd="0" presId="urn:microsoft.com/office/officeart/2018/5/layout/IconCircleLabelList"/>
    <dgm:cxn modelId="{7363E077-18AF-407B-9D81-960703BEA1FA}" type="presParOf" srcId="{D22C8B3A-8A3F-4269-97CE-DF6AAA836CB2}" destId="{3CD66C0E-BD44-45B3-AF96-03A6B32815AC}" srcOrd="2" destOrd="0" presId="urn:microsoft.com/office/officeart/2018/5/layout/IconCircleLabelList"/>
    <dgm:cxn modelId="{E456B448-3F04-40F2-81A8-1CC6A4B21654}" type="presParOf" srcId="{D22C8B3A-8A3F-4269-97CE-DF6AAA836CB2}" destId="{9BE64112-8D7A-4349-B71B-E2CF72265AEB}" srcOrd="3" destOrd="0" presId="urn:microsoft.com/office/officeart/2018/5/layout/IconCircleLabelList"/>
    <dgm:cxn modelId="{6A5FFA1F-EDF1-447F-A145-EDDAC5FDD190}" type="presParOf" srcId="{2880724F-4D7C-4B0C-9E59-4D4C28A70DDA}" destId="{926BDE7C-E7F3-4E09-A3FD-58DCE77FE554}" srcOrd="9" destOrd="0" presId="urn:microsoft.com/office/officeart/2018/5/layout/IconCircleLabelList"/>
    <dgm:cxn modelId="{0C65E788-C601-41A7-9F46-77B8518B2589}" type="presParOf" srcId="{2880724F-4D7C-4B0C-9E59-4D4C28A70DDA}" destId="{21D0F0E9-243F-4E5C-9ACA-29E3EFB6BED7}" srcOrd="10" destOrd="0" presId="urn:microsoft.com/office/officeart/2018/5/layout/IconCircleLabelList"/>
    <dgm:cxn modelId="{01B268FB-0F8A-44CC-A3CB-D17B7C4A0751}" type="presParOf" srcId="{21D0F0E9-243F-4E5C-9ACA-29E3EFB6BED7}" destId="{01AB9B35-D5B4-4C5C-9C36-DC40B3380A8F}" srcOrd="0" destOrd="0" presId="urn:microsoft.com/office/officeart/2018/5/layout/IconCircleLabelList"/>
    <dgm:cxn modelId="{8C16D898-CA53-4EB8-A007-04BB1F6818E1}" type="presParOf" srcId="{21D0F0E9-243F-4E5C-9ACA-29E3EFB6BED7}" destId="{32F19CBF-D624-4690-8EF0-87B5E82605AA}" srcOrd="1" destOrd="0" presId="urn:microsoft.com/office/officeart/2018/5/layout/IconCircleLabelList"/>
    <dgm:cxn modelId="{8743C218-3A58-46CC-94DA-52922BBFB20D}" type="presParOf" srcId="{21D0F0E9-243F-4E5C-9ACA-29E3EFB6BED7}" destId="{BEBBB234-CAED-4344-921A-62005EB0E446}" srcOrd="2" destOrd="0" presId="urn:microsoft.com/office/officeart/2018/5/layout/IconCircleLabelList"/>
    <dgm:cxn modelId="{6B50C807-54B2-4573-BEBE-E7176B341FB6}" type="presParOf" srcId="{21D0F0E9-243F-4E5C-9ACA-29E3EFB6BED7}" destId="{EF0C00F0-08CA-4DB4-8F66-215454F3156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A85D1-2FD5-45D1-A51F-3627148F1120}">
      <dsp:nvSpPr>
        <dsp:cNvPr id="0" name=""/>
        <dsp:cNvSpPr/>
      </dsp:nvSpPr>
      <dsp:spPr>
        <a:xfrm>
          <a:off x="1227" y="329029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87526-0173-4DC4-9496-46F3EEB3B495}">
      <dsp:nvSpPr>
        <dsp:cNvPr id="0" name=""/>
        <dsp:cNvSpPr/>
      </dsp:nvSpPr>
      <dsp:spPr>
        <a:xfrm>
          <a:off x="480082" y="783941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OOTF's mission is to advocate, educate, and support change for all people with disabilities by ensuring their rights to participate in a thriving community life.</a:t>
          </a:r>
        </a:p>
      </dsp:txBody>
      <dsp:txXfrm>
        <a:off x="560236" y="864095"/>
        <a:ext cx="4149382" cy="2576345"/>
      </dsp:txXfrm>
    </dsp:sp>
    <dsp:sp modelId="{A441116D-DD69-4B52-839F-410F4AC3BEB1}">
      <dsp:nvSpPr>
        <dsp:cNvPr id="0" name=""/>
        <dsp:cNvSpPr/>
      </dsp:nvSpPr>
      <dsp:spPr>
        <a:xfrm>
          <a:off x="5268627" y="329029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2D9A9F-1DB5-4EB2-BDDB-8C7F68FB6A1D}">
      <dsp:nvSpPr>
        <dsp:cNvPr id="0" name=""/>
        <dsp:cNvSpPr/>
      </dsp:nvSpPr>
      <dsp:spPr>
        <a:xfrm>
          <a:off x="5747481" y="783941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0" kern="1200"/>
            <a:t>Ohioans with disabilities shall have access to inclusive, integrated, and person-centered services and support tailored to their individual needs to live independently in the community.</a:t>
          </a:r>
          <a:endParaRPr lang="en-US" sz="2400" kern="1200"/>
        </a:p>
      </dsp:txBody>
      <dsp:txXfrm>
        <a:off x="5827635" y="864095"/>
        <a:ext cx="4149382" cy="2576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B7C8C-9F2B-404B-83BD-B330C21C60DD}">
      <dsp:nvSpPr>
        <dsp:cNvPr id="0" name=""/>
        <dsp:cNvSpPr/>
      </dsp:nvSpPr>
      <dsp:spPr>
        <a:xfrm>
          <a:off x="287043" y="985305"/>
          <a:ext cx="892125" cy="892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5BA97-B6BE-45B7-B84E-B86BD0A8F77F}">
      <dsp:nvSpPr>
        <dsp:cNvPr id="0" name=""/>
        <dsp:cNvSpPr/>
      </dsp:nvSpPr>
      <dsp:spPr>
        <a:xfrm>
          <a:off x="477168" y="1175430"/>
          <a:ext cx="511875" cy="51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09202-D96A-4935-B073-DBBF69B2FF12}">
      <dsp:nvSpPr>
        <dsp:cNvPr id="0" name=""/>
        <dsp:cNvSpPr/>
      </dsp:nvSpPr>
      <dsp:spPr>
        <a:xfrm>
          <a:off x="1856" y="2155306"/>
          <a:ext cx="1462500" cy="5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Steering committee</a:t>
          </a:r>
        </a:p>
      </dsp:txBody>
      <dsp:txXfrm>
        <a:off x="1856" y="2155306"/>
        <a:ext cx="1462500" cy="585000"/>
      </dsp:txXfrm>
    </dsp:sp>
    <dsp:sp modelId="{318FD0E6-9482-4A4A-955F-D61CA641B60B}">
      <dsp:nvSpPr>
        <dsp:cNvPr id="0" name=""/>
        <dsp:cNvSpPr/>
      </dsp:nvSpPr>
      <dsp:spPr>
        <a:xfrm>
          <a:off x="2005481" y="985305"/>
          <a:ext cx="892125" cy="892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9E867-A96D-4599-9DAF-8090C1BBB8A9}">
      <dsp:nvSpPr>
        <dsp:cNvPr id="0" name=""/>
        <dsp:cNvSpPr/>
      </dsp:nvSpPr>
      <dsp:spPr>
        <a:xfrm>
          <a:off x="2195606" y="1175430"/>
          <a:ext cx="511875" cy="51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F500E-FC81-45CD-B8A9-F3AB9B8E8170}">
      <dsp:nvSpPr>
        <dsp:cNvPr id="0" name=""/>
        <dsp:cNvSpPr/>
      </dsp:nvSpPr>
      <dsp:spPr>
        <a:xfrm>
          <a:off x="1720293" y="2155306"/>
          <a:ext cx="1462500" cy="5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Finance Committee</a:t>
          </a:r>
        </a:p>
      </dsp:txBody>
      <dsp:txXfrm>
        <a:off x="1720293" y="2155306"/>
        <a:ext cx="1462500" cy="585000"/>
      </dsp:txXfrm>
    </dsp:sp>
    <dsp:sp modelId="{D3A5EF0E-CA54-4F66-A713-A23F1952AF7B}">
      <dsp:nvSpPr>
        <dsp:cNvPr id="0" name=""/>
        <dsp:cNvSpPr/>
      </dsp:nvSpPr>
      <dsp:spPr>
        <a:xfrm>
          <a:off x="3723918" y="985305"/>
          <a:ext cx="892125" cy="8921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CAB46A-FF60-4B79-876E-40F044B5E5B0}">
      <dsp:nvSpPr>
        <dsp:cNvPr id="0" name=""/>
        <dsp:cNvSpPr/>
      </dsp:nvSpPr>
      <dsp:spPr>
        <a:xfrm>
          <a:off x="3914043" y="1175430"/>
          <a:ext cx="511875" cy="511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630C8-1C9A-4375-A478-51FD87A7D60F}">
      <dsp:nvSpPr>
        <dsp:cNvPr id="0" name=""/>
        <dsp:cNvSpPr/>
      </dsp:nvSpPr>
      <dsp:spPr>
        <a:xfrm>
          <a:off x="3438731" y="2155306"/>
          <a:ext cx="1462500" cy="5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Legislative Committee</a:t>
          </a:r>
        </a:p>
      </dsp:txBody>
      <dsp:txXfrm>
        <a:off x="3438731" y="2155306"/>
        <a:ext cx="1462500" cy="585000"/>
      </dsp:txXfrm>
    </dsp:sp>
    <dsp:sp modelId="{4B1E2085-AF6D-4B4D-9075-7667D5F3D34E}">
      <dsp:nvSpPr>
        <dsp:cNvPr id="0" name=""/>
        <dsp:cNvSpPr/>
      </dsp:nvSpPr>
      <dsp:spPr>
        <a:xfrm>
          <a:off x="5442356" y="985305"/>
          <a:ext cx="892125" cy="89212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D574B-3030-4965-BEDE-983A6373AFA4}">
      <dsp:nvSpPr>
        <dsp:cNvPr id="0" name=""/>
        <dsp:cNvSpPr/>
      </dsp:nvSpPr>
      <dsp:spPr>
        <a:xfrm>
          <a:off x="5632481" y="1175430"/>
          <a:ext cx="511875" cy="5118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30A5B-0881-4476-8D61-5080D9B717C5}">
      <dsp:nvSpPr>
        <dsp:cNvPr id="0" name=""/>
        <dsp:cNvSpPr/>
      </dsp:nvSpPr>
      <dsp:spPr>
        <a:xfrm>
          <a:off x="5157168" y="2155306"/>
          <a:ext cx="1462500" cy="5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PR Committee</a:t>
          </a:r>
        </a:p>
      </dsp:txBody>
      <dsp:txXfrm>
        <a:off x="5157168" y="2155306"/>
        <a:ext cx="1462500" cy="585000"/>
      </dsp:txXfrm>
    </dsp:sp>
    <dsp:sp modelId="{A0E22B06-21DE-44EF-ABB2-3B4249C7A831}">
      <dsp:nvSpPr>
        <dsp:cNvPr id="0" name=""/>
        <dsp:cNvSpPr/>
      </dsp:nvSpPr>
      <dsp:spPr>
        <a:xfrm>
          <a:off x="7160793" y="985305"/>
          <a:ext cx="892125" cy="89212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4DDDAF-4D0B-4F6D-8C84-410B7867BA7B}">
      <dsp:nvSpPr>
        <dsp:cNvPr id="0" name=""/>
        <dsp:cNvSpPr/>
      </dsp:nvSpPr>
      <dsp:spPr>
        <a:xfrm>
          <a:off x="7350918" y="1175430"/>
          <a:ext cx="511875" cy="5118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E64112-8D7A-4349-B71B-E2CF72265AEB}">
      <dsp:nvSpPr>
        <dsp:cNvPr id="0" name=""/>
        <dsp:cNvSpPr/>
      </dsp:nvSpPr>
      <dsp:spPr>
        <a:xfrm>
          <a:off x="6875606" y="2155306"/>
          <a:ext cx="1462500" cy="5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Direct care workforce workgroup</a:t>
          </a:r>
        </a:p>
      </dsp:txBody>
      <dsp:txXfrm>
        <a:off x="6875606" y="2155306"/>
        <a:ext cx="1462500" cy="585000"/>
      </dsp:txXfrm>
    </dsp:sp>
    <dsp:sp modelId="{01AB9B35-D5B4-4C5C-9C36-DC40B3380A8F}">
      <dsp:nvSpPr>
        <dsp:cNvPr id="0" name=""/>
        <dsp:cNvSpPr/>
      </dsp:nvSpPr>
      <dsp:spPr>
        <a:xfrm>
          <a:off x="8879231" y="985305"/>
          <a:ext cx="892125" cy="892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19CBF-D624-4690-8EF0-87B5E82605AA}">
      <dsp:nvSpPr>
        <dsp:cNvPr id="0" name=""/>
        <dsp:cNvSpPr/>
      </dsp:nvSpPr>
      <dsp:spPr>
        <a:xfrm>
          <a:off x="9069356" y="1175430"/>
          <a:ext cx="511875" cy="51187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0C00F0-08CA-4DB4-8F66-215454F31563}">
      <dsp:nvSpPr>
        <dsp:cNvPr id="0" name=""/>
        <dsp:cNvSpPr/>
      </dsp:nvSpPr>
      <dsp:spPr>
        <a:xfrm>
          <a:off x="8594043" y="2155306"/>
          <a:ext cx="1462500" cy="5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Housing advocacy Workgroup</a:t>
          </a:r>
        </a:p>
      </dsp:txBody>
      <dsp:txXfrm>
        <a:off x="8594043" y="2155306"/>
        <a:ext cx="1462500" cy="58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10/21/2024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0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2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9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3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3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4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9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10/21/2024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5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512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8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1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3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7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2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ri.org/" TargetMode="External"/><Relationship Id="rId2" Type="http://schemas.openxmlformats.org/officeDocument/2006/relationships/hyperlink" Target="https://acl.gov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ond with trees and buildings in the background&#10;&#10;Description automatically generated">
            <a:extLst>
              <a:ext uri="{FF2B5EF4-FFF2-40B4-BE49-F238E27FC236}">
                <a16:creationId xmlns:a16="http://schemas.microsoft.com/office/drawing/2014/main" id="{DAF3E706-0E33-B600-4948-9AA7BFBD53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0"/>
          </a:blip>
          <a:srcRect t="12717" b="30750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F48CE-343E-EC32-7270-C51FED8D0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en-US" sz="5800" dirty="0">
                <a:latin typeface="Arial Rounded MT Bold" panose="020F0704030504030204" pitchFamily="34" charset="0"/>
              </a:rPr>
              <a:t>OOTF HCBS Advocacy Retreat 2024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706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1CFC67D0-131C-4064-873F-59771B446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8CCB1314-41E8-414B-9954-6D611623D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9C53941D-7A4E-4CA7-840E-D52BA6D74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112" name="Straight Connector 4111">
              <a:extLst>
                <a:ext uri="{FF2B5EF4-FFF2-40B4-BE49-F238E27FC236}">
                  <a16:creationId xmlns:a16="http://schemas.microsoft.com/office/drawing/2014/main" id="{62A952ED-3677-40E9-BC2B-C6900A2DC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3" name="Straight Connector 4112">
              <a:extLst>
                <a:ext uri="{FF2B5EF4-FFF2-40B4-BE49-F238E27FC236}">
                  <a16:creationId xmlns:a16="http://schemas.microsoft.com/office/drawing/2014/main" id="{AE9658C0-3DAF-459A-AABB-BFBE8DAD5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4" name="Straight Connector 4113">
              <a:extLst>
                <a:ext uri="{FF2B5EF4-FFF2-40B4-BE49-F238E27FC236}">
                  <a16:creationId xmlns:a16="http://schemas.microsoft.com/office/drawing/2014/main" id="{3C654A35-C1F2-4731-A8E1-85529EC19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6" name="Rectangle 4115">
            <a:extLst>
              <a:ext uri="{FF2B5EF4-FFF2-40B4-BE49-F238E27FC236}">
                <a16:creationId xmlns:a16="http://schemas.microsoft.com/office/drawing/2014/main" id="{18D8845F-30A4-4D73-83CB-ABA691F5A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8" name="Rectangle 4117">
            <a:extLst>
              <a:ext uri="{FF2B5EF4-FFF2-40B4-BE49-F238E27FC236}">
                <a16:creationId xmlns:a16="http://schemas.microsoft.com/office/drawing/2014/main" id="{1DAC2350-FA6C-4B24-9A17-926C160E8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4120" name="Rectangle 4119">
            <a:extLst>
              <a:ext uri="{FF2B5EF4-FFF2-40B4-BE49-F238E27FC236}">
                <a16:creationId xmlns:a16="http://schemas.microsoft.com/office/drawing/2014/main" id="{2A637C44-0146-4C54-A1A1-57BC8E6C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CB106F-A45E-B8E0-8930-004BB264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868" y="3315806"/>
            <a:ext cx="9732773" cy="179147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2200" i="1" cap="all" spc="-100" dirty="0"/>
              <a:t>The Grassroots Project: Supporting Disability Advocacy Nationally</a:t>
            </a:r>
            <a:r>
              <a:rPr lang="en-US" sz="2200" i="0" cap="all" spc="-100" dirty="0"/>
              <a:t> is funded by the </a:t>
            </a:r>
            <a:r>
              <a:rPr lang="en-US" sz="2200" i="0" u="none" strike="noStrike" cap="all" spc="-100" dirty="0">
                <a:hlinkClick r:id="rId2"/>
              </a:rPr>
              <a:t>Administration for Community Living</a:t>
            </a:r>
            <a:r>
              <a:rPr lang="en-US" sz="2200" i="0" cap="all" spc="-100" dirty="0"/>
              <a:t> and is administered by the </a:t>
            </a:r>
            <a:r>
              <a:rPr lang="en-US" sz="2200" i="0" u="none" strike="noStrike" cap="all" spc="-100" dirty="0">
                <a:hlinkClick r:id="rId3"/>
              </a:rPr>
              <a:t>Human Services Research Institute</a:t>
            </a:r>
            <a:r>
              <a:rPr lang="en-US" sz="2200" i="0" cap="all" spc="-100" dirty="0"/>
              <a:t>.</a:t>
            </a:r>
            <a:endParaRPr lang="en-US" sz="2200" cap="all" spc="-100" dirty="0"/>
          </a:p>
        </p:txBody>
      </p:sp>
      <p:sp>
        <p:nvSpPr>
          <p:cNvPr id="4122" name="Rectangle 4121">
            <a:extLst>
              <a:ext uri="{FF2B5EF4-FFF2-40B4-BE49-F238E27FC236}">
                <a16:creationId xmlns:a16="http://schemas.microsoft.com/office/drawing/2014/main" id="{6AB310E7-DE5C-4964-8CBB-E87A22B5B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4124" name="Straight Connector 4123">
            <a:extLst>
              <a:ext uri="{FF2B5EF4-FFF2-40B4-BE49-F238E27FC236}">
                <a16:creationId xmlns:a16="http://schemas.microsoft.com/office/drawing/2014/main" id="{BC6D0BA2-2FCA-496D-A55A-C56A7B3E0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6" name="Straight Connector 4125">
            <a:extLst>
              <a:ext uri="{FF2B5EF4-FFF2-40B4-BE49-F238E27FC236}">
                <a16:creationId xmlns:a16="http://schemas.microsoft.com/office/drawing/2014/main" id="{EA158404-99A1-4EB0-B63C-8744C273A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8" name="Straight Connector 4127">
            <a:extLst>
              <a:ext uri="{FF2B5EF4-FFF2-40B4-BE49-F238E27FC236}">
                <a16:creationId xmlns:a16="http://schemas.microsoft.com/office/drawing/2014/main" id="{B1848EA8-FE52-4762-AE9B-5D1DD4C33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ACL Administration for Community Living">
            <a:extLst>
              <a:ext uri="{FF2B5EF4-FFF2-40B4-BE49-F238E27FC236}">
                <a16:creationId xmlns:a16="http://schemas.microsoft.com/office/drawing/2014/main" id="{2A933263-7339-5A88-0D7C-95267F2FA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799" y="1808769"/>
            <a:ext cx="2930881" cy="120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text with a person in the middle&#10;&#10;Description automatically generated">
            <a:extLst>
              <a:ext uri="{FF2B5EF4-FFF2-40B4-BE49-F238E27FC236}">
                <a16:creationId xmlns:a16="http://schemas.microsoft.com/office/drawing/2014/main" id="{8321ACC0-E37A-625D-088F-296F1A6EF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8287" y="4918552"/>
            <a:ext cx="6178537" cy="122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7278AFC-E06A-9C1F-0B42-1B4C50FBC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494" y="1923818"/>
            <a:ext cx="2944941" cy="7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C3361-FC7F-ACAE-4EDB-85493CDA3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24" y="3866536"/>
            <a:ext cx="10058400" cy="305136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project advances ACL’s efforts to support grassroots engagement in the implementation of the HCBS settings rule and ACL’s program priorities and focus areas, including:  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Person-centered planning, consumer direction, and self-direction  </a:t>
            </a:r>
            <a:br>
              <a:rPr lang="en-US" sz="2800" dirty="0"/>
            </a:br>
            <a:r>
              <a:rPr lang="en-US" sz="2800" dirty="0"/>
              <a:t>Caregiver crisis </a:t>
            </a:r>
            <a:br>
              <a:rPr lang="en-US" sz="2800" dirty="0"/>
            </a:br>
            <a:r>
              <a:rPr lang="en-US" sz="2800" dirty="0"/>
              <a:t>Health and safety in community living </a:t>
            </a:r>
            <a:br>
              <a:rPr lang="en-US" sz="2800" dirty="0"/>
            </a:br>
            <a:r>
              <a:rPr lang="en-US" sz="2800" dirty="0"/>
              <a:t>HCBS settings rule </a:t>
            </a:r>
            <a:br>
              <a:rPr lang="en-US" sz="2800" dirty="0"/>
            </a:br>
            <a:r>
              <a:rPr lang="en-US" sz="2800" dirty="0"/>
              <a:t>Civil Rights </a:t>
            </a:r>
            <a:br>
              <a:rPr lang="en-US" sz="2800" dirty="0"/>
            </a:br>
            <a:r>
              <a:rPr lang="en-US" sz="2800" dirty="0"/>
              <a:t>Community integration </a:t>
            </a:r>
          </a:p>
        </p:txBody>
      </p:sp>
      <p:pic>
        <p:nvPicPr>
          <p:cNvPr id="5" name="Picture 4" descr="A blue text with a person in the middle&#10;&#10;Description automatically generated">
            <a:extLst>
              <a:ext uri="{FF2B5EF4-FFF2-40B4-BE49-F238E27FC236}">
                <a16:creationId xmlns:a16="http://schemas.microsoft.com/office/drawing/2014/main" id="{66BD554C-39E2-9C0D-8187-1F3E332D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6731" y="258061"/>
            <a:ext cx="6178537" cy="122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41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65FAA58-0EDC-412F-A5F8-01968BE6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BA80B1-3B69-49C0-8AC9-716ABA57F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7E1103-B264-49BE-BC2A-F4E40BD3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accent1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485843-C839-6A0F-489E-12E00B892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87" y="1185059"/>
            <a:ext cx="3491832" cy="448788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  <a:t>Goal of the Grassroots Projects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DA11B6-B538-4624-9628-98B823D76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3494" y="276008"/>
            <a:ext cx="6463060" cy="6305984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B1CB5B-67A5-45DB-B8E1-7A09A642E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08842" y="438912"/>
            <a:ext cx="6132365" cy="598017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D11CF-E57F-5E91-B90D-5BF857F4D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36416"/>
            <a:ext cx="5178168" cy="498516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Together we will position the next generation of cross-disability, cross-generational and culturally diverse grassroots advocates as leaders and catalysts of systems change that hold states and / or providers accountable and responsive to input.</a:t>
            </a:r>
          </a:p>
          <a:p>
            <a:pPr marL="0" indent="0">
              <a:buNone/>
            </a:pPr>
            <a:endParaRPr lang="en-US" sz="2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The project will support state and local advocacy and action coalitions in leveraging the ACL disability networks in each state and territory to advance quality community living.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344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0000"/>
                <a:shade val="100000"/>
                <a:satMod val="300000"/>
              </a:schemeClr>
            </a:gs>
            <a:gs pos="100000">
              <a:schemeClr val="bg1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9C35E-4E30-4F1D-9FC2-F2FA6191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159750-84FB-726C-830D-141B28A3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40" y="875324"/>
            <a:ext cx="3536510" cy="5093520"/>
          </a:xfrm>
        </p:spPr>
        <p:txBody>
          <a:bodyPr>
            <a:normAutofit/>
          </a:bodyPr>
          <a:lstStyle/>
          <a:p>
            <a:pPr algn="ctr"/>
            <a:r>
              <a:rPr lang="en-US" sz="4400">
                <a:solidFill>
                  <a:schemeClr val="tx1"/>
                </a:solidFill>
              </a:rPr>
              <a:t>National Partners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8B638-93BF-3FEC-690A-F90036275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124" y="559477"/>
            <a:ext cx="5647076" cy="5475563"/>
          </a:xfrm>
        </p:spPr>
        <p:txBody>
          <a:bodyPr anchor="ctr">
            <a:norm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en-US" sz="2000" b="0" dirty="0">
                <a:effectLst/>
                <a:latin typeface="SanFranciscoDisplay-Regular"/>
              </a:rPr>
              <a:t>HSRI is working with nine subcontractors to form the National Advocacy and Action Coalition:</a:t>
            </a:r>
            <a:endParaRPr lang="en-US" sz="1700" b="0" dirty="0">
              <a:effectLst/>
              <a:latin typeface="SanFranciscoDisplay-Regular"/>
            </a:endParaRPr>
          </a:p>
          <a:p>
            <a:pPr marL="0" indent="0" fontAlgn="base">
              <a:lnSpc>
                <a:spcPct val="100000"/>
              </a:lnSpc>
              <a:buNone/>
            </a:pPr>
            <a:r>
              <a:rPr lang="en-US" sz="1700" b="0" dirty="0">
                <a:effectLst/>
                <a:latin typeface="SanFranciscoDisplay-Regular"/>
              </a:rPr>
              <a:t> 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National Association of Councils on Developmental Disabilities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National Disability Rights Network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Association of University Centers on Disabilities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Autistic Self-Advocacy Network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Self-Advocacy Resource and Technical Assistance Center 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Association of Programs for Rural Independent Living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National Council on Independent Living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National Paralysis Resource Center </a:t>
            </a:r>
          </a:p>
          <a:p>
            <a:pPr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effectLst/>
                <a:latin typeface="SanFranciscoDisplay-Medium"/>
              </a:rPr>
              <a:t>National Associations of State Head Injury Administrators</a:t>
            </a:r>
          </a:p>
          <a:p>
            <a:pPr>
              <a:lnSpc>
                <a:spcPct val="10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67419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8AC92D2-D6DE-4772-A874-5D65F883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0F2E3678-25D0-49F9-9BD6-8D4D60565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5B07A4-AE58-4EEC-21BE-07188556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551" y="1740093"/>
            <a:ext cx="5716338" cy="304270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3300" cap="all" spc="-100" dirty="0"/>
              <a:t>The Ohio Olmstead Task Force’s</a:t>
            </a:r>
            <a:br>
              <a:rPr lang="en-US" sz="3300" cap="all" spc="-100" dirty="0"/>
            </a:br>
            <a:br>
              <a:rPr lang="en-US" sz="3300" cap="all" spc="-100" dirty="0"/>
            </a:br>
            <a:r>
              <a:rPr lang="en-US" sz="3300" cap="all" spc="-100" dirty="0"/>
              <a:t> </a:t>
            </a:r>
            <a:r>
              <a:rPr lang="en-US" sz="3300" b="1" cap="all" spc="-100" dirty="0"/>
              <a:t>Home and Community Based Services (HCBS) Advocacy Retreat</a:t>
            </a:r>
            <a:br>
              <a:rPr lang="en-US" sz="3300" cap="all" spc="-100" dirty="0"/>
            </a:br>
            <a:endParaRPr lang="en-US" sz="3300" cap="all" spc="-1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3A45CD5-61B0-48E1-8090-7584418C2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6D4C1FD-C274-4FA8-939A-09E6498EF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13D4426-8AD5-43D7-8033-05DBB3BFE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EC8029B-C6E2-4459-859A-7539865E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Ohio Olmstead Task Force ">
            <a:extLst>
              <a:ext uri="{FF2B5EF4-FFF2-40B4-BE49-F238E27FC236}">
                <a16:creationId xmlns:a16="http://schemas.microsoft.com/office/drawing/2014/main" id="{EB34A58E-9CC7-9AAA-32E5-D753E9939A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6549" y="1681469"/>
            <a:ext cx="3513108" cy="351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ue text with a person in the middle&#10;&#10;Description automatically generated">
            <a:extLst>
              <a:ext uri="{FF2B5EF4-FFF2-40B4-BE49-F238E27FC236}">
                <a16:creationId xmlns:a16="http://schemas.microsoft.com/office/drawing/2014/main" id="{1F6AEE11-EB26-2554-0D0C-4E777F7C7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683" y="5346636"/>
            <a:ext cx="370389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417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E553-F190-6AFF-4A78-6D841401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and Vision</a:t>
            </a:r>
          </a:p>
        </p:txBody>
      </p:sp>
      <p:graphicFrame>
        <p:nvGraphicFramePr>
          <p:cNvPr id="6148" name="Content Placeholder 2">
            <a:extLst>
              <a:ext uri="{FF2B5EF4-FFF2-40B4-BE49-F238E27FC236}">
                <a16:creationId xmlns:a16="http://schemas.microsoft.com/office/drawing/2014/main" id="{21FBE1A5-BE97-C66A-0CB6-10A9F3F21C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3D67A20-249D-8085-D186-02A7BCD50FB2}"/>
              </a:ext>
            </a:extLst>
          </p:cNvPr>
          <p:cNvSpPr txBox="1"/>
          <p:nvPr/>
        </p:nvSpPr>
        <p:spPr>
          <a:xfrm>
            <a:off x="533400" y="5930973"/>
            <a:ext cx="536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https://ohioolmstead.com/</a:t>
            </a:r>
          </a:p>
        </p:txBody>
      </p:sp>
      <p:pic>
        <p:nvPicPr>
          <p:cNvPr id="6146" name="Picture 2" descr="Ohio Olmstead Task Force ">
            <a:extLst>
              <a:ext uri="{FF2B5EF4-FFF2-40B4-BE49-F238E27FC236}">
                <a16:creationId xmlns:a16="http://schemas.microsoft.com/office/drawing/2014/main" id="{106FA4A4-C063-4FA2-C7E8-D7F969C6A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4" y="644434"/>
            <a:ext cx="1458686" cy="145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61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8205">
            <a:extLst>
              <a:ext uri="{FF2B5EF4-FFF2-40B4-BE49-F238E27FC236}">
                <a16:creationId xmlns:a16="http://schemas.microsoft.com/office/drawing/2014/main" id="{47421797-7B77-498E-A01C-0A1194615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Ohio Olmstead Task Force ">
            <a:extLst>
              <a:ext uri="{FF2B5EF4-FFF2-40B4-BE49-F238E27FC236}">
                <a16:creationId xmlns:a16="http://schemas.microsoft.com/office/drawing/2014/main" id="{2EE0D88C-C789-61A2-8C5A-2546E54C7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5" b="25895"/>
          <a:stretch/>
        </p:blipFill>
        <p:spPr bwMode="auto">
          <a:xfrm>
            <a:off x="1" y="1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8" name="Rectangle 8207">
            <a:extLst>
              <a:ext uri="{FF2B5EF4-FFF2-40B4-BE49-F238E27FC236}">
                <a16:creationId xmlns:a16="http://schemas.microsoft.com/office/drawing/2014/main" id="{926D38EC-CD1B-456B-A813-64F8D8E71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8210" name="Rectangle 8209">
            <a:extLst>
              <a:ext uri="{FF2B5EF4-FFF2-40B4-BE49-F238E27FC236}">
                <a16:creationId xmlns:a16="http://schemas.microsoft.com/office/drawing/2014/main" id="{2DC18E46-CA2E-43A8-A2EC-61D30FAC3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225EC1-0991-F81F-E548-3551D3DF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/>
              <a:t>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F8E9C-D309-1A1E-D4D8-F6C7C19E2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ource Sans Pro" panose="020B0503030403020204" pitchFamily="34" charset="0"/>
              </a:rPr>
              <a:t>OOTF upholds these values to accomplish our mission and achieve our vision:</a:t>
            </a:r>
          </a:p>
          <a:p>
            <a:pPr marL="0" indent="0">
              <a:buNone/>
            </a:pPr>
            <a:endParaRPr lang="en-US" sz="2400" b="1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Source Sans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ource Sans Pro" panose="020B0503030403020204" pitchFamily="34" charset="0"/>
              </a:rPr>
              <a:t>Serving people with disabilities by listening and leading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ource Sans Pro" panose="020B0503030403020204" pitchFamily="34" charset="0"/>
              </a:rPr>
              <a:t>Empowering people with disabilities and their caregivers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ource Sans Pro" panose="020B0503030403020204" pitchFamily="34" charset="0"/>
              </a:rPr>
              <a:t>Advocating for the rights of people with disabilities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ource Sans Pro" panose="020B0503030403020204" pitchFamily="34" charset="0"/>
              </a:rPr>
              <a:t>Educating legislators and others about the needs of people with disabilities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5722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B72A9B-FD82-4F09-BF1E-D39311D3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39B371-6E4E-4070-AB4E-4D788405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7DAED-8BFE-4563-BB45-B5E554D70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9CA858-A252-D930-0945-A250FC6B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Committees and Work Groups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36D19B2-D372-BE9D-4C63-9201EDE6B9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687595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4304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093F-E914-37BB-307B-5484EA5DA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Recent Activities and Wins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49F44-8D44-716F-2218-4A186D92F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792036"/>
            <a:ext cx="4663440" cy="3749040"/>
          </a:xfrm>
        </p:spPr>
        <p:txBody>
          <a:bodyPr>
            <a:normAutofit fontScale="25000" lnSpcReduction="20000"/>
          </a:bodyPr>
          <a:lstStyle/>
          <a:p>
            <a:r>
              <a:rPr lang="en-US" sz="7200" b="1" dirty="0"/>
              <a:t>Multiple Legislative Advocacy Days at the Ohio Statehouse</a:t>
            </a:r>
          </a:p>
          <a:p>
            <a:pPr lvl="1"/>
            <a:r>
              <a:rPr lang="en-US" sz="7200" b="1" dirty="0"/>
              <a:t>SB 202: anti-discrimination legislation for parents with disabilities</a:t>
            </a:r>
          </a:p>
          <a:p>
            <a:pPr lvl="1"/>
            <a:r>
              <a:rPr lang="en-US" sz="7200" b="1" dirty="0"/>
              <a:t>Increased funding for Direct Care Workers in the last budget cycle</a:t>
            </a:r>
          </a:p>
          <a:p>
            <a:r>
              <a:rPr lang="en-US" sz="7200" b="1" dirty="0"/>
              <a:t>Carer Event 2023 at the Ohio Statehouse</a:t>
            </a:r>
          </a:p>
          <a:p>
            <a:r>
              <a:rPr lang="en-US" sz="7200" b="1" dirty="0"/>
              <a:t>We provide public comments on various rule changes from state agencies, written and in-person testimony on disability related legislation</a:t>
            </a:r>
          </a:p>
          <a:p>
            <a:r>
              <a:rPr lang="en-US" sz="7200" b="1" dirty="0"/>
              <a:t>Speaking engagements:</a:t>
            </a:r>
          </a:p>
          <a:p>
            <a:pPr lvl="1"/>
            <a:r>
              <a:rPr lang="en-US" sz="7200" b="1" dirty="0"/>
              <a:t>Accessible Housing Conferences </a:t>
            </a:r>
          </a:p>
          <a:p>
            <a:pPr lvl="1"/>
            <a:r>
              <a:rPr lang="en-US" sz="7200" b="1" dirty="0"/>
              <a:t>Disabled Women Make Art Event: Celebration of the Olmstead Decision</a:t>
            </a:r>
          </a:p>
          <a:p>
            <a:pPr lvl="1"/>
            <a:endParaRPr lang="en-US" sz="1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C10E73-3E72-1973-E296-48286C2EB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2" y="1792036"/>
            <a:ext cx="4663440" cy="3749040"/>
          </a:xfrm>
        </p:spPr>
        <p:txBody>
          <a:bodyPr>
            <a:noAutofit/>
          </a:bodyPr>
          <a:lstStyle/>
          <a:p>
            <a:r>
              <a:rPr lang="en-US" b="1" dirty="0"/>
              <a:t>Partner with Ohio’s P&amp;A and the CILs to host legislative town halls connecting advocates with their local and state policymakers</a:t>
            </a:r>
          </a:p>
          <a:p>
            <a:r>
              <a:rPr lang="en-US" b="1" dirty="0"/>
              <a:t>REVUP funding to discuss voting at various Youth Leadership Forums (YLFs) to increase voting education among youth</a:t>
            </a:r>
          </a:p>
          <a:p>
            <a:r>
              <a:rPr lang="en-US" b="1" dirty="0"/>
              <a:t>Working on policy around </a:t>
            </a:r>
            <a:r>
              <a:rPr lang="en-US" b="1" dirty="0" err="1"/>
              <a:t>self-direction</a:t>
            </a:r>
            <a:r>
              <a:rPr lang="en-US" b="1" dirty="0"/>
              <a:t> with the Medicaid and Aging Departments</a:t>
            </a:r>
          </a:p>
          <a:p>
            <a:r>
              <a:rPr lang="en-US" b="1" dirty="0"/>
              <a:t>Working with legislators to create a long-term study commission on the care crisis and the elimination of sub-minimum wage for people with disabilities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ritish shorthair cat and golden retriever snuggling">
            <a:extLst>
              <a:ext uri="{FF2B5EF4-FFF2-40B4-BE49-F238E27FC236}">
                <a16:creationId xmlns:a16="http://schemas.microsoft.com/office/drawing/2014/main" id="{26AF52ED-6D66-1DB1-9FB9-C0430E86F4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6740" b="89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829CA6-FE5A-B3BB-6890-6E072C9D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 b="1" dirty="0"/>
              <a:t>Introductions - group activity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2BF40A-9430-9556-B206-2F0218E7B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1. Your name</a:t>
            </a:r>
          </a:p>
          <a:p>
            <a:pPr marL="0" indent="0">
              <a:buNone/>
            </a:pPr>
            <a:r>
              <a:rPr lang="en-US" sz="2800" dirty="0"/>
              <a:t>2. Your title and where you work</a:t>
            </a:r>
          </a:p>
          <a:p>
            <a:pPr marL="0" indent="0">
              <a:buNone/>
            </a:pPr>
            <a:r>
              <a:rPr lang="en-US" sz="2800" dirty="0"/>
              <a:t>3. Pronouns</a:t>
            </a:r>
          </a:p>
          <a:p>
            <a:pPr marL="0" indent="0">
              <a:buNone/>
            </a:pPr>
            <a:r>
              <a:rPr lang="en-US" sz="2800" dirty="0"/>
              <a:t>4. Which dog or cat do you feel like? Why?</a:t>
            </a:r>
          </a:p>
          <a:p>
            <a:pPr marL="0" indent="0">
              <a:buNone/>
            </a:pPr>
            <a:r>
              <a:rPr lang="en-US" sz="2800" dirty="0"/>
              <a:t>5. Why do you enjoy advocacy work?</a:t>
            </a:r>
          </a:p>
          <a:p>
            <a:pPr marL="0" indent="0">
              <a:buNone/>
            </a:pPr>
            <a:r>
              <a:rPr lang="en-US" sz="2800" dirty="0"/>
              <a:t>6. What is one area of advocacy you're very passionate about?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cats&#10;&#10;Description automatically generated">
            <a:extLst>
              <a:ext uri="{FF2B5EF4-FFF2-40B4-BE49-F238E27FC236}">
                <a16:creationId xmlns:a16="http://schemas.microsoft.com/office/drawing/2014/main" id="{62AB6821-8C43-3C63-09D0-CD0570198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95" y="0"/>
            <a:ext cx="5816409" cy="6858000"/>
          </a:xfrm>
          <a:prstGeom prst="rect">
            <a:avLst/>
          </a:prstGeom>
        </p:spPr>
      </p:pic>
      <p:pic>
        <p:nvPicPr>
          <p:cNvPr id="11" name="Picture 10" descr="A collage of dogs&#10;&#10;Description automatically generated">
            <a:extLst>
              <a:ext uri="{FF2B5EF4-FFF2-40B4-BE49-F238E27FC236}">
                <a16:creationId xmlns:a16="http://schemas.microsoft.com/office/drawing/2014/main" id="{2580B47F-BE4E-253B-A796-DF89B957D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735"/>
            <a:ext cx="6592529" cy="659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47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717A1B-C293-FA34-7085-ABC99F82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52" y="413339"/>
            <a:ext cx="5118463" cy="65933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Team Building!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150E5-C88A-F5E3-EDEE-9F4722AD8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41" y="1129284"/>
            <a:ext cx="7652977" cy="36484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Everyone join a table &amp; chooses a scribe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u="sng" dirty="0"/>
              <a:t>ROUND 1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When I yell “BEGIN,” you will go around the table each saying </a:t>
            </a:r>
            <a:r>
              <a:rPr lang="en-US" sz="1800" b="1" u="sng" dirty="0"/>
              <a:t>one</a:t>
            </a:r>
            <a:r>
              <a:rPr lang="en-US" sz="1800" dirty="0"/>
              <a:t> word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Your scribe will write down the word you say, so speak clearly and slowly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You will do this process 2x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When done, turn the paper over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u="sng" dirty="0"/>
              <a:t>ROUND 2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2 people will change tables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When I yell “BEGIN,” you will complete ROUND 2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When finished, turn your paper upside down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Read the stories you’ve all created out loud!</a:t>
            </a:r>
            <a:endParaRPr lang="en-US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EBD18-CCA5-44F8-8CD4-46657C989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14" r="29438" b="1"/>
          <a:stretch/>
        </p:blipFill>
        <p:spPr>
          <a:xfrm>
            <a:off x="7837371" y="237744"/>
            <a:ext cx="4124416" cy="63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40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64915-B29B-C297-F62C-C5A7F721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B8411-E532-C3B9-02E4-0D0C776E75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b="1" u="sng" dirty="0"/>
              <a:t>DAY 1</a:t>
            </a:r>
          </a:p>
          <a:p>
            <a:endParaRPr lang="en-US" dirty="0"/>
          </a:p>
          <a:p>
            <a:r>
              <a:rPr lang="en-US" sz="2400" dirty="0"/>
              <a:t>Dream Big – Create a new system </a:t>
            </a:r>
          </a:p>
          <a:p>
            <a:r>
              <a:rPr lang="en-US" sz="2400" dirty="0"/>
              <a:t>Share our ideas</a:t>
            </a:r>
          </a:p>
          <a:p>
            <a:r>
              <a:rPr lang="en-US" sz="2400" dirty="0"/>
              <a:t>Highlights of new plan vs existing system </a:t>
            </a:r>
          </a:p>
          <a:p>
            <a:r>
              <a:rPr lang="en-US" sz="2400" dirty="0"/>
              <a:t>Who do we need as partners, stakeholders and advocates?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91B3F-35A1-E3AE-6027-0FF5629A92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3200" b="1" u="sng" dirty="0"/>
              <a:t>DAY 2</a:t>
            </a:r>
          </a:p>
          <a:p>
            <a:endParaRPr lang="en-US" dirty="0"/>
          </a:p>
          <a:p>
            <a:r>
              <a:rPr lang="en-US" sz="2600" dirty="0"/>
              <a:t>Budgetary Asks or Plan</a:t>
            </a:r>
          </a:p>
          <a:p>
            <a:r>
              <a:rPr lang="en-US" sz="2600" dirty="0"/>
              <a:t>Create an advocacy plan</a:t>
            </a:r>
          </a:p>
          <a:p>
            <a:r>
              <a:rPr lang="en-US" sz="2600" dirty="0"/>
              <a:t>Wrap-up and Takeaways to move us forward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230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Century School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721</Words>
  <Application>Microsoft Office PowerPoint</Application>
  <PresentationFormat>Widescreen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Arial Rounded MT Bold</vt:lpstr>
      <vt:lpstr>Century Schoolbook</vt:lpstr>
      <vt:lpstr>Franklin Gothic Book</vt:lpstr>
      <vt:lpstr>Garamond</vt:lpstr>
      <vt:lpstr>SanFranciscoDisplay-Medium</vt:lpstr>
      <vt:lpstr>SanFranciscoDisplay-Regular</vt:lpstr>
      <vt:lpstr>Source Sans Pro</vt:lpstr>
      <vt:lpstr>SavonVTI</vt:lpstr>
      <vt:lpstr>OOTF HCBS Advocacy Retreat 2024</vt:lpstr>
      <vt:lpstr>The Grassroots Project: Supporting Disability Advocacy Nationally is funded by the Administration for Community Living and is administered by the Human Services Research Institute.</vt:lpstr>
      <vt:lpstr>The project advances ACL’s efforts to support grassroots engagement in the implementation of the HCBS settings rule and ACL’s program priorities and focus areas, including:    Person-centered planning, consumer direction, and self-direction   Caregiver crisis  Health and safety in community living  HCBS settings rule  Civil Rights  Community integration </vt:lpstr>
      <vt:lpstr>Goal of the Grassroots Projects </vt:lpstr>
      <vt:lpstr>National Partners </vt:lpstr>
      <vt:lpstr>The Ohio Olmstead Task Force’s   Home and Community Based Services (HCBS) Advocacy Retreat </vt:lpstr>
      <vt:lpstr>Mission and Vision</vt:lpstr>
      <vt:lpstr>Values</vt:lpstr>
      <vt:lpstr>Committees and Work Groups</vt:lpstr>
      <vt:lpstr>Recent Activities and Wins</vt:lpstr>
      <vt:lpstr>Introductions - group activity</vt:lpstr>
      <vt:lpstr>PowerPoint Presentation</vt:lpstr>
      <vt:lpstr>Team Building!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OOTF HCBS Advocacy Retreat 2024</dc:title>
  <dc:creator>jennifer kucera</dc:creator>
  <cp:lastModifiedBy>Jazi, Ellie</cp:lastModifiedBy>
  <cp:revision>2</cp:revision>
  <dcterms:created xsi:type="dcterms:W3CDTF">2024-09-24T00:15:35Z</dcterms:created>
  <dcterms:modified xsi:type="dcterms:W3CDTF">2024-10-21T19:08:58Z</dcterms:modified>
</cp:coreProperties>
</file>